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56" r:id="rId2"/>
    <p:sldId id="262" r:id="rId3"/>
    <p:sldId id="259" r:id="rId4"/>
    <p:sldId id="257" r:id="rId5"/>
    <p:sldId id="277" r:id="rId6"/>
    <p:sldId id="274" r:id="rId7"/>
    <p:sldId id="276" r:id="rId8"/>
    <p:sldId id="275" r:id="rId9"/>
    <p:sldId id="273"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D9F6A-C2C0-4FD0-BEA1-6D7EFFA2A844}" v="5" dt="2019-06-20T18:18:56.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98" autoAdjust="0"/>
  </p:normalViewPr>
  <p:slideViewPr>
    <p:cSldViewPr>
      <p:cViewPr varScale="1">
        <p:scale>
          <a:sx n="83" d="100"/>
          <a:sy n="83" d="100"/>
        </p:scale>
        <p:origin x="2746" y="82"/>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641281C8-98CA-4AF4-9C7E-9C1CF5998DB0}"/>
    <pc:docChg chg="delSld modSld">
      <pc:chgData name="Holt, Christina M." userId="f0ec64dc-9a37-4e81-8588-f7d6dc015f6d" providerId="ADAL" clId="{641281C8-98CA-4AF4-9C7E-9C1CF5998DB0}" dt="2019-04-08T20:15:16.261" v="30" actId="20577"/>
      <pc:docMkLst>
        <pc:docMk/>
      </pc:docMkLst>
      <pc:sldChg chg="delSp modNotesTx">
        <pc:chgData name="Holt, Christina M." userId="f0ec64dc-9a37-4e81-8588-f7d6dc015f6d" providerId="ADAL" clId="{641281C8-98CA-4AF4-9C7E-9C1CF5998DB0}" dt="2019-04-08T20:15:16.261" v="30" actId="20577"/>
        <pc:sldMkLst>
          <pc:docMk/>
          <pc:sldMk cId="3188280865" sldId="273"/>
        </pc:sldMkLst>
        <pc:picChg chg="del">
          <ac:chgData name="Holt, Christina M." userId="f0ec64dc-9a37-4e81-8588-f7d6dc015f6d" providerId="ADAL" clId="{641281C8-98CA-4AF4-9C7E-9C1CF5998DB0}" dt="2019-04-08T20:14:54.363" v="1" actId="478"/>
          <ac:picMkLst>
            <pc:docMk/>
            <pc:sldMk cId="3188280865" sldId="273"/>
            <ac:picMk id="4" creationId="{538198E8-CE18-4CF5-9193-7B283CF1B1AB}"/>
          </ac:picMkLst>
        </pc:picChg>
        <pc:picChg chg="del">
          <ac:chgData name="Holt, Christina M." userId="f0ec64dc-9a37-4e81-8588-f7d6dc015f6d" providerId="ADAL" clId="{641281C8-98CA-4AF4-9C7E-9C1CF5998DB0}" dt="2019-04-08T20:14:56.304" v="2" actId="478"/>
          <ac:picMkLst>
            <pc:docMk/>
            <pc:sldMk cId="3188280865" sldId="273"/>
            <ac:picMk id="5" creationId="{4416A976-4A49-401C-8950-C752789C764A}"/>
          </ac:picMkLst>
        </pc:picChg>
      </pc:sldChg>
    </pc:docChg>
  </pc:docChgLst>
  <pc:docChgLst>
    <pc:chgData name="Holt, Christina M." userId="f0ec64dc-9a37-4e81-8588-f7d6dc015f6d" providerId="ADAL" clId="{BE0389C8-1D0C-4ADB-B98D-62C4C3E27CC6}"/>
    <pc:docChg chg="delSld modSld">
      <pc:chgData name="Holt, Christina M." userId="f0ec64dc-9a37-4e81-8588-f7d6dc015f6d" providerId="ADAL" clId="{BE0389C8-1D0C-4ADB-B98D-62C4C3E27CC6}" dt="2019-04-10T18:42:46.899" v="193" actId="20577"/>
      <pc:docMkLst>
        <pc:docMk/>
      </pc:docMkLst>
      <pc:sldChg chg="modNotesTx">
        <pc:chgData name="Holt, Christina M." userId="f0ec64dc-9a37-4e81-8588-f7d6dc015f6d" providerId="ADAL" clId="{BE0389C8-1D0C-4ADB-B98D-62C4C3E27CC6}" dt="2019-04-10T18:42:46.899" v="193" actId="20577"/>
        <pc:sldMkLst>
          <pc:docMk/>
          <pc:sldMk cId="0" sldId="256"/>
        </pc:sldMkLst>
      </pc:sldChg>
      <pc:sldChg chg="del">
        <pc:chgData name="Holt, Christina M." userId="f0ec64dc-9a37-4e81-8588-f7d6dc015f6d" providerId="ADAL" clId="{BE0389C8-1D0C-4ADB-B98D-62C4C3E27CC6}" dt="2019-04-10T18:38:42.179" v="9" actId="2696"/>
        <pc:sldMkLst>
          <pc:docMk/>
          <pc:sldMk cId="3133775278" sldId="257"/>
        </pc:sldMkLst>
      </pc:sldChg>
      <pc:sldChg chg="modNotesTx">
        <pc:chgData name="Holt, Christina M." userId="f0ec64dc-9a37-4e81-8588-f7d6dc015f6d" providerId="ADAL" clId="{BE0389C8-1D0C-4ADB-B98D-62C4C3E27CC6}" dt="2019-04-10T18:38:32.831" v="8" actId="20577"/>
        <pc:sldMkLst>
          <pc:docMk/>
          <pc:sldMk cId="3063410339" sldId="259"/>
        </pc:sldMkLst>
      </pc:sldChg>
      <pc:sldChg chg="modSp modNotesTx">
        <pc:chgData name="Holt, Christina M." userId="f0ec64dc-9a37-4e81-8588-f7d6dc015f6d" providerId="ADAL" clId="{BE0389C8-1D0C-4ADB-B98D-62C4C3E27CC6}" dt="2019-04-10T18:41:55.699" v="144" actId="20577"/>
        <pc:sldMkLst>
          <pc:docMk/>
          <pc:sldMk cId="3188280865" sldId="273"/>
        </pc:sldMkLst>
        <pc:spChg chg="mod">
          <ac:chgData name="Holt, Christina M." userId="f0ec64dc-9a37-4e81-8588-f7d6dc015f6d" providerId="ADAL" clId="{BE0389C8-1D0C-4ADB-B98D-62C4C3E27CC6}" dt="2019-04-10T18:41:27.887" v="132" actId="20577"/>
          <ac:spMkLst>
            <pc:docMk/>
            <pc:sldMk cId="3188280865" sldId="273"/>
            <ac:spMk id="3" creationId="{00000000-0000-0000-0000-000000000000}"/>
          </ac:spMkLst>
        </pc:spChg>
      </pc:sldChg>
    </pc:docChg>
  </pc:docChgLst>
  <pc:docChgLst>
    <pc:chgData name="Holt, Christina M." userId="f0ec64dc-9a37-4e81-8588-f7d6dc015f6d" providerId="ADAL" clId="{0E22799F-206A-4D3D-B1D7-351678CA7ACA}"/>
    <pc:docChg chg="custSel addSld modSld">
      <pc:chgData name="Holt, Christina M." userId="f0ec64dc-9a37-4e81-8588-f7d6dc015f6d" providerId="ADAL" clId="{0E22799F-206A-4D3D-B1D7-351678CA7ACA}" dt="2019-05-22T22:29:53.996" v="86" actId="20577"/>
      <pc:docMkLst>
        <pc:docMk/>
      </pc:docMkLst>
      <pc:sldChg chg="modSp add modNotesTx">
        <pc:chgData name="Holt, Christina M." userId="f0ec64dc-9a37-4e81-8588-f7d6dc015f6d" providerId="ADAL" clId="{0E22799F-206A-4D3D-B1D7-351678CA7ACA}" dt="2019-05-22T22:29:53.996" v="86" actId="20577"/>
        <pc:sldMkLst>
          <pc:docMk/>
          <pc:sldMk cId="3133775278" sldId="257"/>
        </pc:sldMkLst>
        <pc:graphicFrameChg chg="modGraphic">
          <ac:chgData name="Holt, Christina M." userId="f0ec64dc-9a37-4e81-8588-f7d6dc015f6d" providerId="ADAL" clId="{0E22799F-206A-4D3D-B1D7-351678CA7ACA}" dt="2019-05-22T22:29:53.996" v="86" actId="20577"/>
          <ac:graphicFrameMkLst>
            <pc:docMk/>
            <pc:sldMk cId="3133775278" sldId="257"/>
            <ac:graphicFrameMk id="4" creationId="{46EB3907-506D-49A8-B4AF-CBEAFC6D530A}"/>
          </ac:graphicFrameMkLst>
        </pc:graphicFrameChg>
      </pc:sldChg>
    </pc:docChg>
  </pc:docChgLst>
  <pc:docChgLst>
    <pc:chgData name="Holt, Christina M." userId="f0ec64dc-9a37-4e81-8588-f7d6dc015f6d" providerId="ADAL" clId="{510D9F6A-C2C0-4FD0-BEA1-6D7EFFA2A844}"/>
    <pc:docChg chg="custSel addSld modSld">
      <pc:chgData name="Holt, Christina M." userId="f0ec64dc-9a37-4e81-8588-f7d6dc015f6d" providerId="ADAL" clId="{510D9F6A-C2C0-4FD0-BEA1-6D7EFFA2A844}" dt="2019-06-20T18:20:06.669" v="471" actId="20577"/>
      <pc:docMkLst>
        <pc:docMk/>
      </pc:docMkLst>
      <pc:sldChg chg="modNotesTx">
        <pc:chgData name="Holt, Christina M." userId="f0ec64dc-9a37-4e81-8588-f7d6dc015f6d" providerId="ADAL" clId="{510D9F6A-C2C0-4FD0-BEA1-6D7EFFA2A844}" dt="2019-06-10T15:27:00.021" v="0" actId="20577"/>
        <pc:sldMkLst>
          <pc:docMk/>
          <pc:sldMk cId="3148426261" sldId="262"/>
        </pc:sldMkLst>
      </pc:sldChg>
      <pc:sldChg chg="modNotesTx">
        <pc:chgData name="Holt, Christina M." userId="f0ec64dc-9a37-4e81-8588-f7d6dc015f6d" providerId="ADAL" clId="{510D9F6A-C2C0-4FD0-BEA1-6D7EFFA2A844}" dt="2019-06-20T18:16:42.178" v="301" actId="20577"/>
        <pc:sldMkLst>
          <pc:docMk/>
          <pc:sldMk cId="3188280865" sldId="273"/>
        </pc:sldMkLst>
      </pc:sldChg>
      <pc:sldChg chg="modSp add modNotesTx">
        <pc:chgData name="Holt, Christina M." userId="f0ec64dc-9a37-4e81-8588-f7d6dc015f6d" providerId="ADAL" clId="{510D9F6A-C2C0-4FD0-BEA1-6D7EFFA2A844}" dt="2019-06-20T18:20:06.669" v="471" actId="20577"/>
        <pc:sldMkLst>
          <pc:docMk/>
          <pc:sldMk cId="1019941199" sldId="277"/>
        </pc:sldMkLst>
        <pc:spChg chg="mod">
          <ac:chgData name="Holt, Christina M." userId="f0ec64dc-9a37-4e81-8588-f7d6dc015f6d" providerId="ADAL" clId="{510D9F6A-C2C0-4FD0-BEA1-6D7EFFA2A844}" dt="2019-06-20T18:17:17.272" v="322" actId="20577"/>
          <ac:spMkLst>
            <pc:docMk/>
            <pc:sldMk cId="1019941199" sldId="277"/>
            <ac:spMk id="2" creationId="{6BDA47BE-CC3D-4394-A23A-5159F5875C38}"/>
          </ac:spMkLst>
        </pc:spChg>
        <pc:spChg chg="mod">
          <ac:chgData name="Holt, Christina M." userId="f0ec64dc-9a37-4e81-8588-f7d6dc015f6d" providerId="ADAL" clId="{510D9F6A-C2C0-4FD0-BEA1-6D7EFFA2A844}" dt="2019-06-20T18:19:51.997" v="457" actId="14100"/>
          <ac:spMkLst>
            <pc:docMk/>
            <pc:sldMk cId="1019941199" sldId="277"/>
            <ac:spMk id="3" creationId="{50DFC166-7AB8-4CD1-AD84-7C367AA1AE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B04C7-9608-474C-B03A-4FF7228B09E3}" type="doc">
      <dgm:prSet loTypeId="urn:microsoft.com/office/officeart/2005/8/layout/cycle8" loCatId="cycle" qsTypeId="urn:microsoft.com/office/officeart/2005/8/quickstyle/simple1" qsCatId="simple" csTypeId="urn:microsoft.com/office/officeart/2005/8/colors/colorful1" csCatId="colorful" phldr="1"/>
      <dgm:spPr/>
    </dgm:pt>
    <dgm:pt modelId="{2E9B6FEE-E118-4B2F-972C-1362F657E7D3}">
      <dgm:prSet phldrT="[Text]" custT="1"/>
      <dgm:spPr/>
      <dgm:t>
        <a:bodyPr/>
        <a:lstStyle/>
        <a:p>
          <a:r>
            <a:rPr lang="en-US" sz="2000" dirty="0"/>
            <a:t>Poverty and jobs</a:t>
          </a:r>
        </a:p>
        <a:p>
          <a:endParaRPr lang="en-US" sz="2000" dirty="0"/>
        </a:p>
      </dgm:t>
    </dgm:pt>
    <dgm:pt modelId="{B8CACAE9-5BC7-44C8-BE0E-D46FE01F246B}" type="parTrans" cxnId="{12C28D0B-DF15-4A96-BB13-2AA1402CFBFB}">
      <dgm:prSet/>
      <dgm:spPr/>
      <dgm:t>
        <a:bodyPr/>
        <a:lstStyle/>
        <a:p>
          <a:endParaRPr lang="en-US"/>
        </a:p>
      </dgm:t>
    </dgm:pt>
    <dgm:pt modelId="{C07F3502-FF22-4834-B226-286A88559BC4}" type="sibTrans" cxnId="{12C28D0B-DF15-4A96-BB13-2AA1402CFBFB}">
      <dgm:prSet/>
      <dgm:spPr/>
      <dgm:t>
        <a:bodyPr/>
        <a:lstStyle/>
        <a:p>
          <a:endParaRPr lang="en-US"/>
        </a:p>
      </dgm:t>
    </dgm:pt>
    <dgm:pt modelId="{D733F41B-8D19-4A59-B661-58D2A3D397BB}">
      <dgm:prSet phldrT="[Text]" custT="1"/>
      <dgm:spPr/>
      <dgm:t>
        <a:bodyPr/>
        <a:lstStyle/>
        <a:p>
          <a:endParaRPr lang="en-US" sz="2000" dirty="0"/>
        </a:p>
        <a:p>
          <a:r>
            <a:rPr lang="en-US" sz="2000" dirty="0"/>
            <a:t>Behavioral health</a:t>
          </a:r>
        </a:p>
      </dgm:t>
    </dgm:pt>
    <dgm:pt modelId="{F6C974D4-A542-4869-A960-986D87D5B200}" type="parTrans" cxnId="{86D6FE94-CF27-4F9B-8B64-EEBED6A6EA8E}">
      <dgm:prSet/>
      <dgm:spPr/>
      <dgm:t>
        <a:bodyPr/>
        <a:lstStyle/>
        <a:p>
          <a:endParaRPr lang="en-US"/>
        </a:p>
      </dgm:t>
    </dgm:pt>
    <dgm:pt modelId="{C6696E9E-945B-48F9-838E-4265D2F15E04}" type="sibTrans" cxnId="{86D6FE94-CF27-4F9B-8B64-EEBED6A6EA8E}">
      <dgm:prSet/>
      <dgm:spPr/>
      <dgm:t>
        <a:bodyPr/>
        <a:lstStyle/>
        <a:p>
          <a:endParaRPr lang="en-US"/>
        </a:p>
      </dgm:t>
    </dgm:pt>
    <dgm:pt modelId="{D0B98A77-28FE-47CD-AA52-5642F098CF9F}">
      <dgm:prSet phldrT="[Text]" custT="1"/>
      <dgm:spPr/>
      <dgm:t>
        <a:bodyPr/>
        <a:lstStyle/>
        <a:p>
          <a:r>
            <a:rPr lang="en-US" sz="2000" dirty="0"/>
            <a:t>Safe and affordable housing</a:t>
          </a:r>
        </a:p>
        <a:p>
          <a:endParaRPr lang="en-US" sz="2000" dirty="0"/>
        </a:p>
      </dgm:t>
    </dgm:pt>
    <dgm:pt modelId="{758BA060-712B-4531-A35C-AA2BF05B6231}" type="parTrans" cxnId="{5812F15D-91AB-4175-A42F-029D6B00A1AA}">
      <dgm:prSet/>
      <dgm:spPr/>
      <dgm:t>
        <a:bodyPr/>
        <a:lstStyle/>
        <a:p>
          <a:endParaRPr lang="en-US"/>
        </a:p>
      </dgm:t>
    </dgm:pt>
    <dgm:pt modelId="{7C28AB43-4325-4B93-97C9-3A52F897D42E}" type="sibTrans" cxnId="{5812F15D-91AB-4175-A42F-029D6B00A1AA}">
      <dgm:prSet/>
      <dgm:spPr/>
      <dgm:t>
        <a:bodyPr/>
        <a:lstStyle/>
        <a:p>
          <a:endParaRPr lang="en-US"/>
        </a:p>
      </dgm:t>
    </dgm:pt>
    <dgm:pt modelId="{9CF3467D-E5E2-4D32-B0AC-40269DB88479}">
      <dgm:prSet custT="1"/>
      <dgm:spPr/>
      <dgm:t>
        <a:bodyPr/>
        <a:lstStyle/>
        <a:p>
          <a:endParaRPr lang="en-US" sz="2000" dirty="0"/>
        </a:p>
        <a:p>
          <a:endParaRPr lang="en-US" sz="2000" dirty="0"/>
        </a:p>
        <a:p>
          <a:r>
            <a:rPr lang="en-US" sz="2000" dirty="0"/>
            <a:t>Access to healthy food and physical activity</a:t>
          </a:r>
        </a:p>
      </dgm:t>
    </dgm:pt>
    <dgm:pt modelId="{107A56FA-D93F-4FCC-99F3-AFF4C4816693}" type="parTrans" cxnId="{7D35AAB6-0C64-47F1-89AF-2C0E01E1CB9A}">
      <dgm:prSet/>
      <dgm:spPr/>
      <dgm:t>
        <a:bodyPr/>
        <a:lstStyle/>
        <a:p>
          <a:endParaRPr lang="en-US"/>
        </a:p>
      </dgm:t>
    </dgm:pt>
    <dgm:pt modelId="{572A116A-8E30-4556-BBAA-C90F0191464D}" type="sibTrans" cxnId="{7D35AAB6-0C64-47F1-89AF-2C0E01E1CB9A}">
      <dgm:prSet/>
      <dgm:spPr/>
      <dgm:t>
        <a:bodyPr/>
        <a:lstStyle/>
        <a:p>
          <a:endParaRPr lang="en-US"/>
        </a:p>
      </dgm:t>
    </dgm:pt>
    <dgm:pt modelId="{32E078F0-18E4-4719-9B85-B6DC6BB13403}" type="pres">
      <dgm:prSet presAssocID="{057B04C7-9608-474C-B03A-4FF7228B09E3}" presName="compositeShape" presStyleCnt="0">
        <dgm:presLayoutVars>
          <dgm:chMax val="7"/>
          <dgm:dir/>
          <dgm:resizeHandles val="exact"/>
        </dgm:presLayoutVars>
      </dgm:prSet>
      <dgm:spPr/>
    </dgm:pt>
    <dgm:pt modelId="{6ECA740B-2EF1-49B6-8754-FA60C64498CA}" type="pres">
      <dgm:prSet presAssocID="{057B04C7-9608-474C-B03A-4FF7228B09E3}" presName="wedge1" presStyleLbl="node1" presStyleIdx="0" presStyleCnt="4"/>
      <dgm:spPr/>
    </dgm:pt>
    <dgm:pt modelId="{A67D1383-537A-4D61-BAD7-2201ADC76BA7}" type="pres">
      <dgm:prSet presAssocID="{057B04C7-9608-474C-B03A-4FF7228B09E3}" presName="dummy1a" presStyleCnt="0"/>
      <dgm:spPr/>
    </dgm:pt>
    <dgm:pt modelId="{0648A398-8289-4F7E-933C-B21A73FC0A2E}" type="pres">
      <dgm:prSet presAssocID="{057B04C7-9608-474C-B03A-4FF7228B09E3}" presName="dummy1b" presStyleCnt="0"/>
      <dgm:spPr/>
    </dgm:pt>
    <dgm:pt modelId="{998A0013-40E8-46BA-9A20-E6E5A11CAAA8}" type="pres">
      <dgm:prSet presAssocID="{057B04C7-9608-474C-B03A-4FF7228B09E3}" presName="wedge1Tx" presStyleLbl="node1" presStyleIdx="0" presStyleCnt="4">
        <dgm:presLayoutVars>
          <dgm:chMax val="0"/>
          <dgm:chPref val="0"/>
          <dgm:bulletEnabled val="1"/>
        </dgm:presLayoutVars>
      </dgm:prSet>
      <dgm:spPr/>
    </dgm:pt>
    <dgm:pt modelId="{80CB9F7C-6C59-490B-B558-C61962C048F8}" type="pres">
      <dgm:prSet presAssocID="{057B04C7-9608-474C-B03A-4FF7228B09E3}" presName="wedge2" presStyleLbl="node1" presStyleIdx="1" presStyleCnt="4"/>
      <dgm:spPr/>
    </dgm:pt>
    <dgm:pt modelId="{24F3244B-80D0-470A-95F4-2ECCFECA2CEF}" type="pres">
      <dgm:prSet presAssocID="{057B04C7-9608-474C-B03A-4FF7228B09E3}" presName="dummy2a" presStyleCnt="0"/>
      <dgm:spPr/>
    </dgm:pt>
    <dgm:pt modelId="{8E90747B-06D8-4436-B32E-6631E4D3B813}" type="pres">
      <dgm:prSet presAssocID="{057B04C7-9608-474C-B03A-4FF7228B09E3}" presName="dummy2b" presStyleCnt="0"/>
      <dgm:spPr/>
    </dgm:pt>
    <dgm:pt modelId="{61CA94D5-AE27-4785-A2D7-7F46E129FCC1}" type="pres">
      <dgm:prSet presAssocID="{057B04C7-9608-474C-B03A-4FF7228B09E3}" presName="wedge2Tx" presStyleLbl="node1" presStyleIdx="1" presStyleCnt="4">
        <dgm:presLayoutVars>
          <dgm:chMax val="0"/>
          <dgm:chPref val="0"/>
          <dgm:bulletEnabled val="1"/>
        </dgm:presLayoutVars>
      </dgm:prSet>
      <dgm:spPr/>
    </dgm:pt>
    <dgm:pt modelId="{2CB1FA1B-1863-4C3B-B96C-BD9996022767}" type="pres">
      <dgm:prSet presAssocID="{057B04C7-9608-474C-B03A-4FF7228B09E3}" presName="wedge3" presStyleLbl="node1" presStyleIdx="2" presStyleCnt="4"/>
      <dgm:spPr/>
    </dgm:pt>
    <dgm:pt modelId="{D84A2823-287D-42FF-A636-1D5629DE5C0E}" type="pres">
      <dgm:prSet presAssocID="{057B04C7-9608-474C-B03A-4FF7228B09E3}" presName="dummy3a" presStyleCnt="0"/>
      <dgm:spPr/>
    </dgm:pt>
    <dgm:pt modelId="{9B1EDFCD-2E77-4FE8-B156-83658FA26F40}" type="pres">
      <dgm:prSet presAssocID="{057B04C7-9608-474C-B03A-4FF7228B09E3}" presName="dummy3b" presStyleCnt="0"/>
      <dgm:spPr/>
    </dgm:pt>
    <dgm:pt modelId="{A3B3FCE8-ED24-4FFE-90C1-60F88D6112CF}" type="pres">
      <dgm:prSet presAssocID="{057B04C7-9608-474C-B03A-4FF7228B09E3}" presName="wedge3Tx" presStyleLbl="node1" presStyleIdx="2" presStyleCnt="4">
        <dgm:presLayoutVars>
          <dgm:chMax val="0"/>
          <dgm:chPref val="0"/>
          <dgm:bulletEnabled val="1"/>
        </dgm:presLayoutVars>
      </dgm:prSet>
      <dgm:spPr/>
    </dgm:pt>
    <dgm:pt modelId="{7D66AABF-CD84-4861-AC0F-927FB60E3D1C}" type="pres">
      <dgm:prSet presAssocID="{057B04C7-9608-474C-B03A-4FF7228B09E3}" presName="wedge4" presStyleLbl="node1" presStyleIdx="3" presStyleCnt="4"/>
      <dgm:spPr/>
    </dgm:pt>
    <dgm:pt modelId="{D9175566-227E-472E-930F-F589E3EDE4D6}" type="pres">
      <dgm:prSet presAssocID="{057B04C7-9608-474C-B03A-4FF7228B09E3}" presName="dummy4a" presStyleCnt="0"/>
      <dgm:spPr/>
    </dgm:pt>
    <dgm:pt modelId="{0483BC80-9801-409C-B401-EDB9A014E875}" type="pres">
      <dgm:prSet presAssocID="{057B04C7-9608-474C-B03A-4FF7228B09E3}" presName="dummy4b" presStyleCnt="0"/>
      <dgm:spPr/>
    </dgm:pt>
    <dgm:pt modelId="{F3A69BEB-45F2-4B2C-86E4-E6B58A0F105E}" type="pres">
      <dgm:prSet presAssocID="{057B04C7-9608-474C-B03A-4FF7228B09E3}" presName="wedge4Tx" presStyleLbl="node1" presStyleIdx="3" presStyleCnt="4">
        <dgm:presLayoutVars>
          <dgm:chMax val="0"/>
          <dgm:chPref val="0"/>
          <dgm:bulletEnabled val="1"/>
        </dgm:presLayoutVars>
      </dgm:prSet>
      <dgm:spPr/>
    </dgm:pt>
    <dgm:pt modelId="{FAEAF2F0-699A-4361-A403-E4E683E761FC}" type="pres">
      <dgm:prSet presAssocID="{C07F3502-FF22-4834-B226-286A88559BC4}" presName="arrowWedge1" presStyleLbl="fgSibTrans2D1" presStyleIdx="0" presStyleCnt="4"/>
      <dgm:spPr/>
    </dgm:pt>
    <dgm:pt modelId="{D3F857AD-54DF-4695-8CEF-695A7F6B286A}" type="pres">
      <dgm:prSet presAssocID="{572A116A-8E30-4556-BBAA-C90F0191464D}" presName="arrowWedge2" presStyleLbl="fgSibTrans2D1" presStyleIdx="1" presStyleCnt="4"/>
      <dgm:spPr/>
    </dgm:pt>
    <dgm:pt modelId="{CD7097FE-51EA-478D-AE9A-94800B7A8CDF}" type="pres">
      <dgm:prSet presAssocID="{C6696E9E-945B-48F9-838E-4265D2F15E04}" presName="arrowWedge3" presStyleLbl="fgSibTrans2D1" presStyleIdx="2" presStyleCnt="4"/>
      <dgm:spPr/>
    </dgm:pt>
    <dgm:pt modelId="{99F9FEDA-E3B5-47D2-BEDD-4F31396E13A3}" type="pres">
      <dgm:prSet presAssocID="{7C28AB43-4325-4B93-97C9-3A52F897D42E}" presName="arrowWedge4" presStyleLbl="fgSibTrans2D1" presStyleIdx="3" presStyleCnt="4"/>
      <dgm:spPr/>
    </dgm:pt>
  </dgm:ptLst>
  <dgm:cxnLst>
    <dgm:cxn modelId="{702DD706-B0DB-471C-AF49-D399B39C6CD6}" type="presOf" srcId="{9CF3467D-E5E2-4D32-B0AC-40269DB88479}" destId="{80CB9F7C-6C59-490B-B558-C61962C048F8}" srcOrd="0" destOrd="0" presId="urn:microsoft.com/office/officeart/2005/8/layout/cycle8"/>
    <dgm:cxn modelId="{384EFF0A-C374-40CE-9AEB-B9F42A5FDDE8}" type="presOf" srcId="{9CF3467D-E5E2-4D32-B0AC-40269DB88479}" destId="{61CA94D5-AE27-4785-A2D7-7F46E129FCC1}" srcOrd="1" destOrd="0" presId="urn:microsoft.com/office/officeart/2005/8/layout/cycle8"/>
    <dgm:cxn modelId="{12C28D0B-DF15-4A96-BB13-2AA1402CFBFB}" srcId="{057B04C7-9608-474C-B03A-4FF7228B09E3}" destId="{2E9B6FEE-E118-4B2F-972C-1362F657E7D3}" srcOrd="0" destOrd="0" parTransId="{B8CACAE9-5BC7-44C8-BE0E-D46FE01F246B}" sibTransId="{C07F3502-FF22-4834-B226-286A88559BC4}"/>
    <dgm:cxn modelId="{A0DF441B-3380-4F9B-8A8B-D09BA8AE374E}" type="presOf" srcId="{D733F41B-8D19-4A59-B661-58D2A3D397BB}" destId="{2CB1FA1B-1863-4C3B-B96C-BD9996022767}" srcOrd="0" destOrd="0" presId="urn:microsoft.com/office/officeart/2005/8/layout/cycle8"/>
    <dgm:cxn modelId="{FED23520-7927-4F1B-9FEA-0649193A362E}" type="presOf" srcId="{D0B98A77-28FE-47CD-AA52-5642F098CF9F}" destId="{F3A69BEB-45F2-4B2C-86E4-E6B58A0F105E}" srcOrd="1" destOrd="0" presId="urn:microsoft.com/office/officeart/2005/8/layout/cycle8"/>
    <dgm:cxn modelId="{73F8CE22-6AB4-4C3D-A381-8E6AE7AC46D6}" type="presOf" srcId="{2E9B6FEE-E118-4B2F-972C-1362F657E7D3}" destId="{6ECA740B-2EF1-49B6-8754-FA60C64498CA}" srcOrd="0" destOrd="0" presId="urn:microsoft.com/office/officeart/2005/8/layout/cycle8"/>
    <dgm:cxn modelId="{2680CA23-E540-44BA-8161-9FFCB746CB07}" type="presOf" srcId="{D733F41B-8D19-4A59-B661-58D2A3D397BB}" destId="{A3B3FCE8-ED24-4FFE-90C1-60F88D6112CF}" srcOrd="1" destOrd="0" presId="urn:microsoft.com/office/officeart/2005/8/layout/cycle8"/>
    <dgm:cxn modelId="{5812F15D-91AB-4175-A42F-029D6B00A1AA}" srcId="{057B04C7-9608-474C-B03A-4FF7228B09E3}" destId="{D0B98A77-28FE-47CD-AA52-5642F098CF9F}" srcOrd="3" destOrd="0" parTransId="{758BA060-712B-4531-A35C-AA2BF05B6231}" sibTransId="{7C28AB43-4325-4B93-97C9-3A52F897D42E}"/>
    <dgm:cxn modelId="{623B4E82-113B-47A2-AD88-BF54BD33961F}" type="presOf" srcId="{2E9B6FEE-E118-4B2F-972C-1362F657E7D3}" destId="{998A0013-40E8-46BA-9A20-E6E5A11CAAA8}" srcOrd="1" destOrd="0" presId="urn:microsoft.com/office/officeart/2005/8/layout/cycle8"/>
    <dgm:cxn modelId="{E9ED9D8A-1972-43B7-A1FA-CFB0775123CF}" type="presOf" srcId="{057B04C7-9608-474C-B03A-4FF7228B09E3}" destId="{32E078F0-18E4-4719-9B85-B6DC6BB13403}" srcOrd="0" destOrd="0" presId="urn:microsoft.com/office/officeart/2005/8/layout/cycle8"/>
    <dgm:cxn modelId="{86D6FE94-CF27-4F9B-8B64-EEBED6A6EA8E}" srcId="{057B04C7-9608-474C-B03A-4FF7228B09E3}" destId="{D733F41B-8D19-4A59-B661-58D2A3D397BB}" srcOrd="2" destOrd="0" parTransId="{F6C974D4-A542-4869-A960-986D87D5B200}" sibTransId="{C6696E9E-945B-48F9-838E-4265D2F15E04}"/>
    <dgm:cxn modelId="{71E3F7AB-7E4F-409A-9E49-92034CD3D5A8}" type="presOf" srcId="{D0B98A77-28FE-47CD-AA52-5642F098CF9F}" destId="{7D66AABF-CD84-4861-AC0F-927FB60E3D1C}" srcOrd="0" destOrd="0" presId="urn:microsoft.com/office/officeart/2005/8/layout/cycle8"/>
    <dgm:cxn modelId="{7D35AAB6-0C64-47F1-89AF-2C0E01E1CB9A}" srcId="{057B04C7-9608-474C-B03A-4FF7228B09E3}" destId="{9CF3467D-E5E2-4D32-B0AC-40269DB88479}" srcOrd="1" destOrd="0" parTransId="{107A56FA-D93F-4FCC-99F3-AFF4C4816693}" sibTransId="{572A116A-8E30-4556-BBAA-C90F0191464D}"/>
    <dgm:cxn modelId="{56E3A90B-41EE-413B-95EA-0F11B3A5277C}" type="presParOf" srcId="{32E078F0-18E4-4719-9B85-B6DC6BB13403}" destId="{6ECA740B-2EF1-49B6-8754-FA60C64498CA}" srcOrd="0" destOrd="0" presId="urn:microsoft.com/office/officeart/2005/8/layout/cycle8"/>
    <dgm:cxn modelId="{29C98E43-4101-4FCE-887B-BC44640BAA3E}" type="presParOf" srcId="{32E078F0-18E4-4719-9B85-B6DC6BB13403}" destId="{A67D1383-537A-4D61-BAD7-2201ADC76BA7}" srcOrd="1" destOrd="0" presId="urn:microsoft.com/office/officeart/2005/8/layout/cycle8"/>
    <dgm:cxn modelId="{D19A1B03-A94B-4694-B89E-E99CF4437173}" type="presParOf" srcId="{32E078F0-18E4-4719-9B85-B6DC6BB13403}" destId="{0648A398-8289-4F7E-933C-B21A73FC0A2E}" srcOrd="2" destOrd="0" presId="urn:microsoft.com/office/officeart/2005/8/layout/cycle8"/>
    <dgm:cxn modelId="{5CCA0FDD-FE95-4DBF-B7CC-769B5B6DD555}" type="presParOf" srcId="{32E078F0-18E4-4719-9B85-B6DC6BB13403}" destId="{998A0013-40E8-46BA-9A20-E6E5A11CAAA8}" srcOrd="3" destOrd="0" presId="urn:microsoft.com/office/officeart/2005/8/layout/cycle8"/>
    <dgm:cxn modelId="{E1CB503E-E9AC-438E-B0BD-D178CCF7FD06}" type="presParOf" srcId="{32E078F0-18E4-4719-9B85-B6DC6BB13403}" destId="{80CB9F7C-6C59-490B-B558-C61962C048F8}" srcOrd="4" destOrd="0" presId="urn:microsoft.com/office/officeart/2005/8/layout/cycle8"/>
    <dgm:cxn modelId="{C3B81CC6-6C5A-45F7-A9F8-06C2E20773A5}" type="presParOf" srcId="{32E078F0-18E4-4719-9B85-B6DC6BB13403}" destId="{24F3244B-80D0-470A-95F4-2ECCFECA2CEF}" srcOrd="5" destOrd="0" presId="urn:microsoft.com/office/officeart/2005/8/layout/cycle8"/>
    <dgm:cxn modelId="{22FA3C70-139E-4506-A384-703958CA1C1D}" type="presParOf" srcId="{32E078F0-18E4-4719-9B85-B6DC6BB13403}" destId="{8E90747B-06D8-4436-B32E-6631E4D3B813}" srcOrd="6" destOrd="0" presId="urn:microsoft.com/office/officeart/2005/8/layout/cycle8"/>
    <dgm:cxn modelId="{7478D373-E3FB-4E3B-8C5E-E20F10CF1F3B}" type="presParOf" srcId="{32E078F0-18E4-4719-9B85-B6DC6BB13403}" destId="{61CA94D5-AE27-4785-A2D7-7F46E129FCC1}" srcOrd="7" destOrd="0" presId="urn:microsoft.com/office/officeart/2005/8/layout/cycle8"/>
    <dgm:cxn modelId="{69F60AF2-F6DF-4FDC-8561-7FCEC5170C4F}" type="presParOf" srcId="{32E078F0-18E4-4719-9B85-B6DC6BB13403}" destId="{2CB1FA1B-1863-4C3B-B96C-BD9996022767}" srcOrd="8" destOrd="0" presId="urn:microsoft.com/office/officeart/2005/8/layout/cycle8"/>
    <dgm:cxn modelId="{2EB91720-E8C8-4076-BF54-B0B5506A4C5E}" type="presParOf" srcId="{32E078F0-18E4-4719-9B85-B6DC6BB13403}" destId="{D84A2823-287D-42FF-A636-1D5629DE5C0E}" srcOrd="9" destOrd="0" presId="urn:microsoft.com/office/officeart/2005/8/layout/cycle8"/>
    <dgm:cxn modelId="{080E47C7-85C4-466A-9451-5B8FE3974EB0}" type="presParOf" srcId="{32E078F0-18E4-4719-9B85-B6DC6BB13403}" destId="{9B1EDFCD-2E77-4FE8-B156-83658FA26F40}" srcOrd="10" destOrd="0" presId="urn:microsoft.com/office/officeart/2005/8/layout/cycle8"/>
    <dgm:cxn modelId="{F7184206-4AB5-45FE-82A8-8EB0EC522671}" type="presParOf" srcId="{32E078F0-18E4-4719-9B85-B6DC6BB13403}" destId="{A3B3FCE8-ED24-4FFE-90C1-60F88D6112CF}" srcOrd="11" destOrd="0" presId="urn:microsoft.com/office/officeart/2005/8/layout/cycle8"/>
    <dgm:cxn modelId="{AEA2CF67-6B89-43CA-B3F8-9B3D99FB3BBC}" type="presParOf" srcId="{32E078F0-18E4-4719-9B85-B6DC6BB13403}" destId="{7D66AABF-CD84-4861-AC0F-927FB60E3D1C}" srcOrd="12" destOrd="0" presId="urn:microsoft.com/office/officeart/2005/8/layout/cycle8"/>
    <dgm:cxn modelId="{610E9852-8DFF-4337-84EF-F05A0667075D}" type="presParOf" srcId="{32E078F0-18E4-4719-9B85-B6DC6BB13403}" destId="{D9175566-227E-472E-930F-F589E3EDE4D6}" srcOrd="13" destOrd="0" presId="urn:microsoft.com/office/officeart/2005/8/layout/cycle8"/>
    <dgm:cxn modelId="{8B3B51DD-3C71-41D3-B674-844A43B0277C}" type="presParOf" srcId="{32E078F0-18E4-4719-9B85-B6DC6BB13403}" destId="{0483BC80-9801-409C-B401-EDB9A014E875}" srcOrd="14" destOrd="0" presId="urn:microsoft.com/office/officeart/2005/8/layout/cycle8"/>
    <dgm:cxn modelId="{7500022F-F2FB-40E1-81D9-2949DF346ECC}" type="presParOf" srcId="{32E078F0-18E4-4719-9B85-B6DC6BB13403}" destId="{F3A69BEB-45F2-4B2C-86E4-E6B58A0F105E}" srcOrd="15" destOrd="0" presId="urn:microsoft.com/office/officeart/2005/8/layout/cycle8"/>
    <dgm:cxn modelId="{21054A66-025D-4C7A-883A-D6B8728D6112}" type="presParOf" srcId="{32E078F0-18E4-4719-9B85-B6DC6BB13403}" destId="{FAEAF2F0-699A-4361-A403-E4E683E761FC}" srcOrd="16" destOrd="0" presId="urn:microsoft.com/office/officeart/2005/8/layout/cycle8"/>
    <dgm:cxn modelId="{71908E1A-D1ED-43C0-B833-DC6F069AEDA2}" type="presParOf" srcId="{32E078F0-18E4-4719-9B85-B6DC6BB13403}" destId="{D3F857AD-54DF-4695-8CEF-695A7F6B286A}" srcOrd="17" destOrd="0" presId="urn:microsoft.com/office/officeart/2005/8/layout/cycle8"/>
    <dgm:cxn modelId="{6133D011-7953-41F4-B9A6-D266F156E6DB}" type="presParOf" srcId="{32E078F0-18E4-4719-9B85-B6DC6BB13403}" destId="{CD7097FE-51EA-478D-AE9A-94800B7A8CDF}" srcOrd="18" destOrd="0" presId="urn:microsoft.com/office/officeart/2005/8/layout/cycle8"/>
    <dgm:cxn modelId="{EB5F5F6B-B8D6-4441-9B4F-0EFC5DFD5492}" type="presParOf" srcId="{32E078F0-18E4-4719-9B85-B6DC6BB13403}" destId="{99F9FEDA-E3B5-47D2-BEDD-4F31396E13A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740B-2EF1-49B6-8754-FA60C64498CA}">
      <dsp:nvSpPr>
        <dsp:cNvPr id="0" name=""/>
        <dsp:cNvSpPr/>
      </dsp:nvSpPr>
      <dsp:spPr>
        <a:xfrm>
          <a:off x="1952631" y="323467"/>
          <a:ext cx="4352544" cy="435254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Poverty and jobs</a:t>
          </a:r>
        </a:p>
        <a:p>
          <a:pPr marL="0" lvl="0" indent="0" algn="ctr" defTabSz="889000">
            <a:lnSpc>
              <a:spcPct val="90000"/>
            </a:lnSpc>
            <a:spcBef>
              <a:spcPct val="0"/>
            </a:spcBef>
            <a:spcAft>
              <a:spcPct val="35000"/>
            </a:spcAft>
            <a:buNone/>
          </a:pPr>
          <a:endParaRPr lang="en-US" sz="2000" kern="1200" dirty="0"/>
        </a:p>
      </dsp:txBody>
      <dsp:txXfrm>
        <a:off x="4263106" y="1225584"/>
        <a:ext cx="1606296" cy="1191768"/>
      </dsp:txXfrm>
    </dsp:sp>
    <dsp:sp modelId="{80CB9F7C-6C59-490B-B558-C61962C048F8}">
      <dsp:nvSpPr>
        <dsp:cNvPr id="0" name=""/>
        <dsp:cNvSpPr/>
      </dsp:nvSpPr>
      <dsp:spPr>
        <a:xfrm>
          <a:off x="1952631" y="469588"/>
          <a:ext cx="4352544" cy="435254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Access to healthy food and physical activity</a:t>
          </a:r>
        </a:p>
      </dsp:txBody>
      <dsp:txXfrm>
        <a:off x="4263106" y="2728248"/>
        <a:ext cx="1606296" cy="1191768"/>
      </dsp:txXfrm>
    </dsp:sp>
    <dsp:sp modelId="{2CB1FA1B-1863-4C3B-B96C-BD9996022767}">
      <dsp:nvSpPr>
        <dsp:cNvPr id="0" name=""/>
        <dsp:cNvSpPr/>
      </dsp:nvSpPr>
      <dsp:spPr>
        <a:xfrm>
          <a:off x="1806509" y="469588"/>
          <a:ext cx="4352544" cy="435254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Behavioral health</a:t>
          </a:r>
        </a:p>
      </dsp:txBody>
      <dsp:txXfrm>
        <a:off x="2242282" y="2728248"/>
        <a:ext cx="1606296" cy="1191768"/>
      </dsp:txXfrm>
    </dsp:sp>
    <dsp:sp modelId="{7D66AABF-CD84-4861-AC0F-927FB60E3D1C}">
      <dsp:nvSpPr>
        <dsp:cNvPr id="0" name=""/>
        <dsp:cNvSpPr/>
      </dsp:nvSpPr>
      <dsp:spPr>
        <a:xfrm>
          <a:off x="1806509" y="323467"/>
          <a:ext cx="4352544" cy="435254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 and affordable housing</a:t>
          </a:r>
        </a:p>
        <a:p>
          <a:pPr marL="0" lvl="0" indent="0" algn="ctr" defTabSz="889000">
            <a:lnSpc>
              <a:spcPct val="90000"/>
            </a:lnSpc>
            <a:spcBef>
              <a:spcPct val="0"/>
            </a:spcBef>
            <a:spcAft>
              <a:spcPct val="35000"/>
            </a:spcAft>
            <a:buNone/>
          </a:pPr>
          <a:endParaRPr lang="en-US" sz="2000" kern="1200" dirty="0"/>
        </a:p>
      </dsp:txBody>
      <dsp:txXfrm>
        <a:off x="2242282" y="1225584"/>
        <a:ext cx="1606296" cy="1191768"/>
      </dsp:txXfrm>
    </dsp:sp>
    <dsp:sp modelId="{FAEAF2F0-699A-4361-A403-E4E683E761FC}">
      <dsp:nvSpPr>
        <dsp:cNvPr id="0" name=""/>
        <dsp:cNvSpPr/>
      </dsp:nvSpPr>
      <dsp:spPr>
        <a:xfrm>
          <a:off x="1683187" y="54024"/>
          <a:ext cx="4891430" cy="489143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F857AD-54DF-4695-8CEF-695A7F6B286A}">
      <dsp:nvSpPr>
        <dsp:cNvPr id="0" name=""/>
        <dsp:cNvSpPr/>
      </dsp:nvSpPr>
      <dsp:spPr>
        <a:xfrm>
          <a:off x="1683187" y="200145"/>
          <a:ext cx="4891430" cy="4891430"/>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097FE-51EA-478D-AE9A-94800B7A8CDF}">
      <dsp:nvSpPr>
        <dsp:cNvPr id="0" name=""/>
        <dsp:cNvSpPr/>
      </dsp:nvSpPr>
      <dsp:spPr>
        <a:xfrm>
          <a:off x="1537066" y="200145"/>
          <a:ext cx="4891430" cy="4891430"/>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9FEDA-E3B5-47D2-BEDD-4F31396E13A3}">
      <dsp:nvSpPr>
        <dsp:cNvPr id="0" name=""/>
        <dsp:cNvSpPr/>
      </dsp:nvSpPr>
      <dsp:spPr>
        <a:xfrm>
          <a:off x="1537066" y="54024"/>
          <a:ext cx="4891430" cy="4891430"/>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6/20/2019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6/20/2019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the past 10 years, </a:t>
            </a:r>
            <a:r>
              <a:rPr lang="en-US" sz="1400" dirty="0" err="1"/>
              <a:t>LiveWell</a:t>
            </a:r>
            <a:r>
              <a:rPr lang="en-US" sz="1400" dirty="0"/>
              <a:t> Douglas County has been working to shape healthier communities for all residents.</a:t>
            </a:r>
          </a:p>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LiveWell envisions Douglas County “communities where we all thrive.”</a:t>
            </a:r>
          </a:p>
          <a:p>
            <a:pPr marL="0" indent="0">
              <a:buNone/>
            </a:pPr>
            <a:r>
              <a:rPr lang="en-US" sz="1200" b="0" dirty="0"/>
              <a:t>Our Mission is “Leading a movement to build communities that support the health and well-being of all.”</a:t>
            </a:r>
          </a:p>
          <a:p>
            <a:endParaRPr lang="en-US" dirty="0"/>
          </a:p>
        </p:txBody>
      </p:sp>
    </p:spTree>
    <p:extLst>
      <p:ext uri="{BB962C8B-B14F-4D97-AF65-F5344CB8AC3E}">
        <p14:creationId xmlns:p14="http://schemas.microsoft.com/office/powerpoint/2010/main" val="164057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LiveWell is leading efforts to address food security and a healthy built environment laid out in our 2018-2023 community health improvement plan. A lens of addressing EQUITY &amp; DISCRIMITION is applied to all efforts. We are working to improve conditions for those experiencing the worst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385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grateful for the many individuals and groups who are engaged in </a:t>
            </a:r>
            <a:r>
              <a:rPr lang="en-US" dirty="0" err="1"/>
              <a:t>LiveWell’s</a:t>
            </a:r>
            <a:r>
              <a:rPr lang="en-US" dirty="0"/>
              <a:t> critical work.</a:t>
            </a:r>
          </a:p>
        </p:txBody>
      </p:sp>
    </p:spTree>
    <p:extLst>
      <p:ext uri="{BB962C8B-B14F-4D97-AF65-F5344CB8AC3E}">
        <p14:creationId xmlns:p14="http://schemas.microsoft.com/office/powerpoint/2010/main" val="29918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LiveWell</a:t>
            </a:r>
            <a:r>
              <a:rPr lang="en-US" dirty="0"/>
              <a:t> work groups include: </a:t>
            </a:r>
            <a:br>
              <a:rPr lang="en-US" dirty="0"/>
            </a:br>
            <a:r>
              <a:rPr lang="en-US" dirty="0"/>
              <a:t>Healthy Built Environment</a:t>
            </a:r>
          </a:p>
          <a:p>
            <a:r>
              <a:rPr lang="en-US" dirty="0"/>
              <a:t>Healthy Food for All</a:t>
            </a:r>
          </a:p>
          <a:p>
            <a:r>
              <a:rPr lang="en-US" dirty="0"/>
              <a:t>Healthy Kids</a:t>
            </a:r>
          </a:p>
          <a:p>
            <a:r>
              <a:rPr lang="en-US" dirty="0" err="1"/>
              <a:t>WorkWell</a:t>
            </a:r>
            <a:r>
              <a:rPr lang="en-US" dirty="0"/>
              <a:t> Douglas County</a:t>
            </a:r>
          </a:p>
          <a:p>
            <a:r>
              <a:rPr lang="en-US" dirty="0"/>
              <a:t>Tobacco-free Living</a:t>
            </a:r>
          </a:p>
          <a:p>
            <a:r>
              <a:rPr lang="en-US" dirty="0"/>
              <a:t>Sexual Violence Prevention</a:t>
            </a:r>
          </a:p>
          <a:p>
            <a:endParaRPr lang="en-US" dirty="0"/>
          </a:p>
          <a:p>
            <a:r>
              <a:rPr lang="en-US" dirty="0" err="1"/>
              <a:t>LiveWell</a:t>
            </a:r>
            <a:r>
              <a:rPr lang="en-US" dirty="0"/>
              <a:t> has worked with the Health Department, the Sexual Trauma and Abuse Care Center, and local community residents to form work groups to address tobacco use and sexual violence prevention, which helped our community be competitive for bringing in funds to support efforts in those areas. </a:t>
            </a:r>
            <a:r>
              <a:rPr lang="en-US" dirty="0" err="1"/>
              <a:t>LiveWell</a:t>
            </a:r>
            <a:r>
              <a:rPr lang="en-US" dirty="0"/>
              <a:t> will continue to utilize multi-sectoral partnerships to respond to emergent community opportunities and needs, and leverage funds for our community. </a:t>
            </a:r>
          </a:p>
        </p:txBody>
      </p:sp>
    </p:spTree>
    <p:extLst>
      <p:ext uri="{BB962C8B-B14F-4D97-AF65-F5344CB8AC3E}">
        <p14:creationId xmlns:p14="http://schemas.microsoft.com/office/powerpoint/2010/main" val="269129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latin typeface="+mn-lt"/>
              </a:rPr>
              <a:t>The community-determined strategies for making these improvements to reduce food insecurity in our Douglas County communities include: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Ensuring enhanced food access for populations facing transportation barriers, such as through establishing a mobile food pantry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Growing food recovery practices and policies to supply safe, nourishing food to those in need</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Strengthening the FuelGood Healthy Pantries Initiative to promote adoption of health-promoting policies and practices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Removing barriers to and strengthening utilization of public food assistance programs for families with children and seniors, including School breakfast, dinner, and summer meal programs; SNAP; WIC; Double Up Food Bucks; CHAMPPS; Meals on Wheels; and Commodity Supplemental Food Program for seniors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advocacy efforts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Extending food pantry evening/ weekend availability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growing “Hunger and Health” efforts to enhance integration of social services and health care (such as diabetes screening and self-management support at local pantries)</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94663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Strategies for making improvements to our built environment include: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local cities to advance a safe and robust pedestrian and bicycle network </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school districts and municipalities to assure completion, adoption, and implementation of regional or school district Safe Routes to School Plans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school districts’ efforts to adopt evidence-based policies that support opportunities for youth to be physically active</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ongoing development of public transit, with access for people of all abilities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Promoting community initiatives that support well maintained, equitably funded sidewalk networks.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increasing the number of workplaces that are actively engaged with Healthy Eating Active Living (HEAL) initiatives</a:t>
            </a:r>
            <a:endParaRPr lang="en-US" dirty="0"/>
          </a:p>
        </p:txBody>
      </p:sp>
    </p:spTree>
    <p:extLst>
      <p:ext uri="{BB962C8B-B14F-4D97-AF65-F5344CB8AC3E}">
        <p14:creationId xmlns:p14="http://schemas.microsoft.com/office/powerpoint/2010/main" val="128798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LiveWell has additionally worked with the Health Department, the Sexual Trauma and Abuse Care Center, and local community residents to form work groups to address tobacco use and sexual violence prevention. LiveWell will continue to utilize multi-sectoral partnerships to respond to emergent community opportunities and needs. </a:t>
            </a:r>
          </a:p>
          <a:p>
            <a:endParaRPr lang="en-US" dirty="0"/>
          </a:p>
        </p:txBody>
      </p:sp>
    </p:spTree>
    <p:extLst>
      <p:ext uri="{BB962C8B-B14F-4D97-AF65-F5344CB8AC3E}">
        <p14:creationId xmlns:p14="http://schemas.microsoft.com/office/powerpoint/2010/main" val="181670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Over the last decade, we’ve seen improved access to nutritious food, increased connectivity of bike and pedestrian networks, programs that support the health of our youth, support for healthier work environments, advances in policies to minimize tobacco use and purchase, and work to prevent sexual violence. As we look forward to the next 10 years, we hope to build on these successes while addressing gaps and inequities in health through the type of strong, community-based support that </a:t>
            </a:r>
            <a:r>
              <a:rPr lang="en-US" sz="1200" kern="1200" dirty="0" err="1">
                <a:solidFill>
                  <a:schemeClr val="tx1"/>
                </a:solidFill>
                <a:effectLst/>
                <a:latin typeface="+mn-lt"/>
                <a:ea typeface="+mn-ea"/>
                <a:cs typeface="+mn-cs"/>
              </a:rPr>
              <a:t>LiveWell</a:t>
            </a:r>
            <a:r>
              <a:rPr lang="en-US" sz="1200" kern="1200" dirty="0">
                <a:solidFill>
                  <a:schemeClr val="tx1"/>
                </a:solidFill>
                <a:effectLst/>
                <a:latin typeface="+mn-lt"/>
                <a:ea typeface="+mn-ea"/>
                <a:cs typeface="+mn-cs"/>
              </a:rPr>
              <a:t> was founded on.</a:t>
            </a:r>
          </a:p>
          <a:p>
            <a:endParaRPr lang="en-US" dirty="0"/>
          </a:p>
          <a:p>
            <a:r>
              <a:rPr lang="en-US" sz="1200" kern="1200" dirty="0">
                <a:solidFill>
                  <a:schemeClr val="tx1"/>
                </a:solidFill>
                <a:effectLst/>
                <a:latin typeface="+mn-lt"/>
                <a:ea typeface="+mn-ea"/>
                <a:cs typeface="+mn-cs"/>
              </a:rPr>
              <a:t>We would like to seize the opportunity to accelerate the growth of local efforts by providing staff support for institutional memory and continuity, grant writing, communications, and to strengthen community engagement by hiring an Executive Director.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working on a plan to raise seed money – approximately $100,000 a year for three years – from various community partners. We would like to explore with you the possibility of partnering to support the seed money for this critical position. </a:t>
            </a:r>
          </a:p>
        </p:txBody>
      </p:sp>
    </p:spTree>
    <p:extLst>
      <p:ext uri="{BB962C8B-B14F-4D97-AF65-F5344CB8AC3E}">
        <p14:creationId xmlns:p14="http://schemas.microsoft.com/office/powerpoint/2010/main" val="315506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6/20/2019</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6/20/2019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6/20/2019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6/20/2019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6/20/2019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6/20/2019</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6/20/2019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6/20/2019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6/20/2019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6/20/2019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6/20/2019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6/20/2019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6/20/2019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6/20/2019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hh\AppData\Local\Temp\SNAGHTML48873ed.PNG">
            <a:extLst>
              <a:ext uri="{FF2B5EF4-FFF2-40B4-BE49-F238E27FC236}">
                <a16:creationId xmlns:a16="http://schemas.microsoft.com/office/drawing/2014/main" id="{EFF26E05-16E0-4494-B3CA-F9A01370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107649"/>
            <a:ext cx="7343775" cy="551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5D2-7E0E-4D81-A91A-AE254D62271F}"/>
              </a:ext>
            </a:extLst>
          </p:cNvPr>
          <p:cNvSpPr>
            <a:spLocks noGrp="1"/>
          </p:cNvSpPr>
          <p:nvPr>
            <p:ph type="title"/>
          </p:nvPr>
        </p:nvSpPr>
        <p:spPr/>
        <p:txBody>
          <a:bodyPr/>
          <a:lstStyle/>
          <a:p>
            <a:r>
              <a:rPr lang="en-US" dirty="0"/>
              <a:t>LiveWell Vision and Mission</a:t>
            </a:r>
          </a:p>
        </p:txBody>
      </p:sp>
      <p:sp>
        <p:nvSpPr>
          <p:cNvPr id="3" name="Content Placeholder 2">
            <a:extLst>
              <a:ext uri="{FF2B5EF4-FFF2-40B4-BE49-F238E27FC236}">
                <a16:creationId xmlns:a16="http://schemas.microsoft.com/office/drawing/2014/main" id="{E9F97F4C-B03D-4D9D-AED2-FFE2A6E7732C}"/>
              </a:ext>
            </a:extLst>
          </p:cNvPr>
          <p:cNvSpPr>
            <a:spLocks noGrp="1"/>
          </p:cNvSpPr>
          <p:nvPr>
            <p:ph idx="1"/>
          </p:nvPr>
        </p:nvSpPr>
        <p:spPr>
          <a:xfrm>
            <a:off x="612648" y="1905000"/>
            <a:ext cx="8153400" cy="4191000"/>
          </a:xfrm>
        </p:spPr>
        <p:txBody>
          <a:bodyPr/>
          <a:lstStyle/>
          <a:p>
            <a:pPr marL="0" indent="0">
              <a:buNone/>
            </a:pPr>
            <a:r>
              <a:rPr lang="en-US" sz="2800" b="1" dirty="0"/>
              <a:t>Our Vision: </a:t>
            </a:r>
            <a:r>
              <a:rPr lang="en-US" sz="2800" dirty="0"/>
              <a:t>Communities where we all thrive.</a:t>
            </a:r>
          </a:p>
          <a:p>
            <a:pPr marL="0" indent="0">
              <a:buNone/>
            </a:pPr>
            <a:r>
              <a:rPr lang="en-US" sz="2800" b="1" dirty="0"/>
              <a:t>Our Mission: </a:t>
            </a:r>
            <a:r>
              <a:rPr lang="en-US" sz="2800" dirty="0"/>
              <a:t>Leading a movement to build communities that support the health and well-being of all.</a:t>
            </a:r>
          </a:p>
          <a:p>
            <a:endParaRPr lang="en-US" dirty="0"/>
          </a:p>
        </p:txBody>
      </p:sp>
      <p:pic>
        <p:nvPicPr>
          <p:cNvPr id="6" name="Picture 5">
            <a:extLst>
              <a:ext uri="{FF2B5EF4-FFF2-40B4-BE49-F238E27FC236}">
                <a16:creationId xmlns:a16="http://schemas.microsoft.com/office/drawing/2014/main" id="{E24798D0-8D23-445B-8102-624DEAD19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57600"/>
            <a:ext cx="5638800" cy="3021151"/>
          </a:xfrm>
          <a:prstGeom prst="rect">
            <a:avLst/>
          </a:prstGeom>
        </p:spPr>
      </p:pic>
    </p:spTree>
    <p:extLst>
      <p:ext uri="{BB962C8B-B14F-4D97-AF65-F5344CB8AC3E}">
        <p14:creationId xmlns:p14="http://schemas.microsoft.com/office/powerpoint/2010/main" val="314842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304800" y="304800"/>
            <a:ext cx="8461248" cy="685800"/>
          </a:xfrm>
        </p:spPr>
        <p:txBody>
          <a:bodyPr/>
          <a:lstStyle/>
          <a:p>
            <a:r>
              <a:rPr lang="en-US" dirty="0"/>
              <a:t>Community health improvement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651355"/>
              </p:ext>
            </p:extLst>
          </p:nvPr>
        </p:nvGraphicFramePr>
        <p:xfrm>
          <a:off x="304800" y="1676400"/>
          <a:ext cx="814768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05200" y="3886200"/>
            <a:ext cx="1847850" cy="7623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Equity &amp; Discrimination</a:t>
            </a:r>
          </a:p>
        </p:txBody>
      </p:sp>
    </p:spTree>
    <p:extLst>
      <p:ext uri="{BB962C8B-B14F-4D97-AF65-F5344CB8AC3E}">
        <p14:creationId xmlns:p14="http://schemas.microsoft.com/office/powerpoint/2010/main" val="306341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85800"/>
          </a:xfrm>
        </p:spPr>
        <p:txBody>
          <a:bodyPr/>
          <a:lstStyle/>
          <a:p>
            <a:r>
              <a:rPr lang="en-US" dirty="0"/>
              <a:t>Partners helping shape our future</a:t>
            </a:r>
          </a:p>
        </p:txBody>
      </p:sp>
      <p:graphicFrame>
        <p:nvGraphicFramePr>
          <p:cNvPr id="4" name="Content Placeholder 3">
            <a:extLst>
              <a:ext uri="{FF2B5EF4-FFF2-40B4-BE49-F238E27FC236}">
                <a16:creationId xmlns:a16="http://schemas.microsoft.com/office/drawing/2014/main" id="{46EB3907-506D-49A8-B4AF-CBEAFC6D530A}"/>
              </a:ext>
            </a:extLst>
          </p:cNvPr>
          <p:cNvGraphicFramePr>
            <a:graphicFrameLocks noGrp="1"/>
          </p:cNvGraphicFramePr>
          <p:nvPr>
            <p:ph idx="1"/>
            <p:extLst>
              <p:ext uri="{D42A27DB-BD31-4B8C-83A1-F6EECF244321}">
                <p14:modId xmlns:p14="http://schemas.microsoft.com/office/powerpoint/2010/main" val="179248459"/>
              </p:ext>
            </p:extLst>
          </p:nvPr>
        </p:nvGraphicFramePr>
        <p:xfrm>
          <a:off x="0" y="1600200"/>
          <a:ext cx="9144000" cy="5483606"/>
        </p:xfrm>
        <a:graphic>
          <a:graphicData uri="http://schemas.openxmlformats.org/drawingml/2006/table">
            <a:tbl>
              <a:tblPr firstRow="1" firstCol="1" bandRow="1">
                <a:tableStyleId>{5C22544A-7EE6-4342-B048-85BDC9FD1C3A}</a:tableStyleId>
              </a:tblPr>
              <a:tblGrid>
                <a:gridCol w="4578846">
                  <a:extLst>
                    <a:ext uri="{9D8B030D-6E8A-4147-A177-3AD203B41FA5}">
                      <a16:colId xmlns:a16="http://schemas.microsoft.com/office/drawing/2014/main" val="1397254072"/>
                    </a:ext>
                  </a:extLst>
                </a:gridCol>
                <a:gridCol w="4565154">
                  <a:extLst>
                    <a:ext uri="{9D8B030D-6E8A-4147-A177-3AD203B41FA5}">
                      <a16:colId xmlns:a16="http://schemas.microsoft.com/office/drawing/2014/main" val="1589688639"/>
                    </a:ext>
                  </a:extLst>
                </a:gridCol>
              </a:tblGrid>
              <a:tr h="5257800">
                <a:tc>
                  <a:txBody>
                    <a:bodyPr/>
                    <a:lstStyle/>
                    <a:p>
                      <a:pPr marL="0" marR="0" lvl="0" indent="0">
                        <a:lnSpc>
                          <a:spcPct val="107000"/>
                        </a:lnSpc>
                        <a:spcBef>
                          <a:spcPts val="0"/>
                        </a:spcBef>
                        <a:spcAft>
                          <a:spcPts val="800"/>
                        </a:spcAft>
                        <a:buFont typeface="Calibri" panose="020F0502020204030204" pitchFamily="34" charset="0"/>
                        <a:buNone/>
                      </a:pPr>
                      <a:r>
                        <a:rPr lang="en-US" sz="1600" dirty="0">
                          <a:effectLst/>
                        </a:rPr>
                        <a:t>At-large community members</a:t>
                      </a:r>
                    </a:p>
                    <a:p>
                      <a:pPr marL="0" marR="0" lvl="0" indent="0">
                        <a:lnSpc>
                          <a:spcPct val="107000"/>
                        </a:lnSpc>
                        <a:spcBef>
                          <a:spcPts val="0"/>
                        </a:spcBef>
                        <a:spcAft>
                          <a:spcPts val="800"/>
                        </a:spcAft>
                        <a:buFont typeface="Calibri" panose="020F0502020204030204" pitchFamily="34" charset="0"/>
                        <a:buNone/>
                      </a:pPr>
                      <a:r>
                        <a:rPr lang="en-US" sz="1600" dirty="0">
                          <a:effectLst/>
                        </a:rPr>
                        <a:t>Ballard Community Services</a:t>
                      </a:r>
                    </a:p>
                    <a:p>
                      <a:pPr marL="0" marR="0" lvl="0" indent="0">
                        <a:lnSpc>
                          <a:spcPct val="107000"/>
                        </a:lnSpc>
                        <a:spcBef>
                          <a:spcPts val="0"/>
                        </a:spcBef>
                        <a:spcAft>
                          <a:spcPts val="800"/>
                        </a:spcAft>
                        <a:buFont typeface="Calibri" panose="020F0502020204030204" pitchFamily="34" charset="0"/>
                        <a:buNone/>
                      </a:pPr>
                      <a:r>
                        <a:rPr lang="en-US" sz="1600" dirty="0">
                          <a:effectLst/>
                        </a:rPr>
                        <a:t>Department of Children and Families</a:t>
                      </a:r>
                    </a:p>
                    <a:p>
                      <a:pPr marL="0" marR="0" lvl="0" indent="0">
                        <a:lnSpc>
                          <a:spcPct val="107000"/>
                        </a:lnSpc>
                        <a:spcBef>
                          <a:spcPts val="0"/>
                        </a:spcBef>
                        <a:spcAft>
                          <a:spcPts val="800"/>
                        </a:spcAft>
                        <a:buFont typeface="Calibri" panose="020F0502020204030204" pitchFamily="34" charset="0"/>
                        <a:buNone/>
                      </a:pPr>
                      <a:r>
                        <a:rPr lang="en-US" sz="1600" dirty="0">
                          <a:effectLst/>
                        </a:rPr>
                        <a:t>Douglas County Food Policy Council </a:t>
                      </a:r>
                    </a:p>
                    <a:p>
                      <a:pPr marL="0" marR="0" lvl="0" indent="0">
                        <a:lnSpc>
                          <a:spcPct val="107000"/>
                        </a:lnSpc>
                        <a:spcBef>
                          <a:spcPts val="0"/>
                        </a:spcBef>
                        <a:spcAft>
                          <a:spcPts val="800"/>
                        </a:spcAft>
                        <a:buFont typeface="Calibri" panose="020F0502020204030204" pitchFamily="34" charset="0"/>
                        <a:buNone/>
                      </a:pPr>
                      <a:r>
                        <a:rPr lang="en-US" sz="1600" dirty="0">
                          <a:effectLst/>
                        </a:rPr>
                        <a:t>Friends of Lawrence Area Trails</a:t>
                      </a:r>
                    </a:p>
                    <a:p>
                      <a:pPr marL="0" marR="0" lvl="0" indent="0">
                        <a:lnSpc>
                          <a:spcPct val="107000"/>
                        </a:lnSpc>
                        <a:spcBef>
                          <a:spcPts val="0"/>
                        </a:spcBef>
                        <a:spcAft>
                          <a:spcPts val="800"/>
                        </a:spcAft>
                        <a:buFont typeface="Calibri" panose="020F0502020204030204" pitchFamily="34" charset="0"/>
                        <a:buNone/>
                      </a:pPr>
                      <a:r>
                        <a:rPr lang="en-US" sz="1600" dirty="0">
                          <a:effectLst/>
                        </a:rPr>
                        <a:t>Harvesters</a:t>
                      </a:r>
                    </a:p>
                    <a:p>
                      <a:pPr marL="0" marR="0" lvl="0" indent="0">
                        <a:lnSpc>
                          <a:spcPct val="107000"/>
                        </a:lnSpc>
                        <a:spcBef>
                          <a:spcPts val="0"/>
                        </a:spcBef>
                        <a:spcAft>
                          <a:spcPts val="800"/>
                        </a:spcAft>
                        <a:buFont typeface="Calibri" panose="020F0502020204030204" pitchFamily="34" charset="0"/>
                        <a:buNone/>
                      </a:pPr>
                      <a:r>
                        <a:rPr lang="en-US" sz="1600" dirty="0">
                          <a:effectLst/>
                        </a:rPr>
                        <a:t>Just Food</a:t>
                      </a:r>
                    </a:p>
                    <a:p>
                      <a:pPr marL="0" marR="0" lvl="0" indent="0">
                        <a:lnSpc>
                          <a:spcPct val="107000"/>
                        </a:lnSpc>
                        <a:spcBef>
                          <a:spcPts val="0"/>
                        </a:spcBef>
                        <a:spcAft>
                          <a:spcPts val="800"/>
                        </a:spcAft>
                        <a:buFont typeface="Calibri" panose="020F0502020204030204" pitchFamily="34" charset="0"/>
                        <a:buNone/>
                      </a:pPr>
                      <a:r>
                        <a:rPr lang="en-US" sz="1600" dirty="0">
                          <a:effectLst/>
                        </a:rPr>
                        <a:t>K-State Research and Extension, K-State Research and Extension SNAP</a:t>
                      </a:r>
                    </a:p>
                    <a:p>
                      <a:pPr marL="0" marR="0" lvl="0" indent="0">
                        <a:lnSpc>
                          <a:spcPct val="107000"/>
                        </a:lnSpc>
                        <a:spcBef>
                          <a:spcPts val="0"/>
                        </a:spcBef>
                        <a:spcAft>
                          <a:spcPts val="800"/>
                        </a:spcAft>
                        <a:buFont typeface="Calibri" panose="020F0502020204030204" pitchFamily="34" charset="0"/>
                        <a:buNone/>
                      </a:pPr>
                      <a:r>
                        <a:rPr lang="en-US" sz="1600" dirty="0">
                          <a:effectLst/>
                        </a:rPr>
                        <a:t>KU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600" dirty="0">
                          <a:effectLst/>
                        </a:rPr>
                        <a:t>KU Health, Sport, and Exercise Sciences</a:t>
                      </a:r>
                    </a:p>
                    <a:p>
                      <a:pPr marL="0" marR="0" lvl="0" indent="0">
                        <a:lnSpc>
                          <a:spcPct val="107000"/>
                        </a:lnSpc>
                        <a:spcBef>
                          <a:spcPts val="0"/>
                        </a:spcBef>
                        <a:spcAft>
                          <a:spcPts val="800"/>
                        </a:spcAft>
                        <a:buFont typeface="Calibri" panose="020F0502020204030204" pitchFamily="34" charset="0"/>
                        <a:buNone/>
                      </a:pPr>
                      <a:r>
                        <a:rPr lang="en-US" sz="1600" dirty="0">
                          <a:effectLst/>
                        </a:rPr>
                        <a:t>KU Medical Center Dietetic Internship Program</a:t>
                      </a:r>
                    </a:p>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Sustainability</a:t>
                      </a:r>
                    </a:p>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Health Department, Lawrence-Douglas County Health Department WIC</a:t>
                      </a:r>
                    </a:p>
                    <a:p>
                      <a:pPr marL="457200" marR="0">
                        <a:lnSpc>
                          <a:spcPct val="107000"/>
                        </a:lnSpc>
                        <a:spcBef>
                          <a:spcPts val="0"/>
                        </a:spcBef>
                        <a:spcAft>
                          <a:spcPts val="800"/>
                        </a:spcAft>
                      </a:pPr>
                      <a:r>
                        <a:rPr lang="en-US" sz="1600" dirty="0">
                          <a:effectLst/>
                        </a:rPr>
                        <a:t> </a:t>
                      </a:r>
                      <a:endParaRPr lang="en-US" sz="16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5305" marR="65305" marT="0" marB="0"/>
                </a:tc>
                <a:tc>
                  <a:txBody>
                    <a:bodyPr/>
                    <a:lstStyle/>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Housing Authority Full Circle Youth Program</a:t>
                      </a:r>
                    </a:p>
                    <a:p>
                      <a:pPr marL="0" marR="0" lvl="0" indent="0">
                        <a:lnSpc>
                          <a:spcPct val="107000"/>
                        </a:lnSpc>
                        <a:spcBef>
                          <a:spcPts val="0"/>
                        </a:spcBef>
                        <a:spcAft>
                          <a:spcPts val="800"/>
                        </a:spcAft>
                        <a:buFont typeface="Calibri" panose="020F0502020204030204" pitchFamily="34" charset="0"/>
                        <a:buNone/>
                      </a:pPr>
                      <a:r>
                        <a:rPr lang="en-US" sz="1600" dirty="0">
                          <a:effectLst/>
                        </a:rPr>
                        <a:t>LMH Health</a:t>
                      </a:r>
                    </a:p>
                    <a:p>
                      <a:pPr marL="0" marR="0" lvl="0" indent="0">
                        <a:lnSpc>
                          <a:spcPct val="107000"/>
                        </a:lnSpc>
                        <a:spcBef>
                          <a:spcPts val="0"/>
                        </a:spcBef>
                        <a:spcAft>
                          <a:spcPts val="800"/>
                        </a:spcAft>
                        <a:buFont typeface="Calibri" panose="020F0502020204030204" pitchFamily="34" charset="0"/>
                        <a:buNone/>
                      </a:pPr>
                      <a:r>
                        <a:rPr lang="en-US" sz="1600" dirty="0">
                          <a:effectLst/>
                        </a:rPr>
                        <a:t>Lawrence Pedestrian Coalition</a:t>
                      </a:r>
                    </a:p>
                    <a:p>
                      <a:pPr marL="0" marR="0" lvl="0" indent="0">
                        <a:lnSpc>
                          <a:spcPct val="107000"/>
                        </a:lnSpc>
                        <a:spcBef>
                          <a:spcPts val="0"/>
                        </a:spcBef>
                        <a:spcAft>
                          <a:spcPts val="800"/>
                        </a:spcAft>
                        <a:buFont typeface="Calibri" panose="020F0502020204030204" pitchFamily="34" charset="0"/>
                        <a:buNone/>
                      </a:pPr>
                      <a:r>
                        <a:rPr lang="en-US" sz="1600" dirty="0">
                          <a:effectLst/>
                        </a:rPr>
                        <a:t>Lecompton United Methodist Church Food Pantry</a:t>
                      </a:r>
                    </a:p>
                    <a:p>
                      <a:pPr marL="0" marR="0" lvl="0" indent="0">
                        <a:lnSpc>
                          <a:spcPct val="107000"/>
                        </a:lnSpc>
                        <a:spcBef>
                          <a:spcPts val="0"/>
                        </a:spcBef>
                        <a:spcAft>
                          <a:spcPts val="800"/>
                        </a:spcAft>
                        <a:buFont typeface="Calibri" panose="020F0502020204030204" pitchFamily="34" charset="0"/>
                        <a:buNone/>
                      </a:pPr>
                      <a:r>
                        <a:rPr lang="en-US" sz="1600" dirty="0">
                          <a:effectLst/>
                        </a:rPr>
                        <a:t>Salvation Army</a:t>
                      </a:r>
                    </a:p>
                    <a:p>
                      <a:pPr marL="0" marR="0" lvl="0" indent="0">
                        <a:lnSpc>
                          <a:spcPct val="107000"/>
                        </a:lnSpc>
                        <a:spcBef>
                          <a:spcPts val="0"/>
                        </a:spcBef>
                        <a:spcAft>
                          <a:spcPts val="800"/>
                        </a:spcAft>
                        <a:buFont typeface="Calibri" panose="020F0502020204030204" pitchFamily="34" charset="0"/>
                        <a:buNone/>
                      </a:pPr>
                      <a:r>
                        <a:rPr lang="en-US" sz="1600" dirty="0">
                          <a:effectLst/>
                        </a:rPr>
                        <a:t>Senior Resource Center for Douglas County</a:t>
                      </a:r>
                    </a:p>
                    <a:p>
                      <a:pPr marL="0" marR="0" lvl="0" indent="0">
                        <a:lnSpc>
                          <a:spcPct val="107000"/>
                        </a:lnSpc>
                        <a:spcBef>
                          <a:spcPts val="0"/>
                        </a:spcBef>
                        <a:spcAft>
                          <a:spcPts val="800"/>
                        </a:spcAft>
                        <a:buFont typeface="Calibri" panose="020F0502020204030204" pitchFamily="34" charset="0"/>
                        <a:buNone/>
                      </a:pPr>
                      <a:r>
                        <a:rPr lang="en-US" sz="1600" dirty="0">
                          <a:effectLst/>
                        </a:rPr>
                        <a:t>STA </a:t>
                      </a:r>
                      <a:r>
                        <a:rPr lang="en-US" sz="1600">
                          <a:effectLst/>
                        </a:rPr>
                        <a:t>Care Center</a:t>
                      </a:r>
                      <a:endParaRPr lang="en-US" sz="1600" dirty="0">
                        <a:effectLst/>
                      </a:endParaRPr>
                    </a:p>
                    <a:p>
                      <a:pPr marL="0" marR="0" lvl="0" indent="0">
                        <a:lnSpc>
                          <a:spcPct val="107000"/>
                        </a:lnSpc>
                        <a:spcBef>
                          <a:spcPts val="0"/>
                        </a:spcBef>
                        <a:spcAft>
                          <a:spcPts val="800"/>
                        </a:spcAft>
                        <a:buFont typeface="Calibri" panose="020F0502020204030204" pitchFamily="34" charset="0"/>
                        <a:buNone/>
                      </a:pPr>
                      <a:r>
                        <a:rPr lang="en-US" sz="1600" dirty="0">
                          <a:effectLst/>
                        </a:rPr>
                        <a:t>Success by 6 Coalition of Douglas County</a:t>
                      </a:r>
                    </a:p>
                    <a:p>
                      <a:pPr marL="0" marR="0" lvl="0" indent="0">
                        <a:lnSpc>
                          <a:spcPct val="107000"/>
                        </a:lnSpc>
                        <a:spcBef>
                          <a:spcPts val="0"/>
                        </a:spcBef>
                        <a:spcAft>
                          <a:spcPts val="800"/>
                        </a:spcAft>
                        <a:buFont typeface="Calibri" panose="020F0502020204030204" pitchFamily="34" charset="0"/>
                        <a:buNone/>
                      </a:pPr>
                      <a:r>
                        <a:rPr lang="en-US" sz="1600" dirty="0">
                          <a:effectLst/>
                        </a:rPr>
                        <a:t>Sustainability Action Network</a:t>
                      </a:r>
                    </a:p>
                    <a:p>
                      <a:pPr marL="0" marR="0" lvl="0" indent="0">
                        <a:lnSpc>
                          <a:spcPct val="107000"/>
                        </a:lnSpc>
                        <a:spcBef>
                          <a:spcPts val="0"/>
                        </a:spcBef>
                        <a:spcAft>
                          <a:spcPts val="800"/>
                        </a:spcAft>
                        <a:buFont typeface="Calibri" panose="020F0502020204030204" pitchFamily="34" charset="0"/>
                        <a:buNone/>
                      </a:pPr>
                      <a:r>
                        <a:rPr lang="en-US" sz="1600" dirty="0">
                          <a:effectLst/>
                        </a:rPr>
                        <a:t>University of Kansas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600" dirty="0">
                          <a:effectLst/>
                        </a:rPr>
                        <a:t>University of Kansas Research and Training Center on Independent Living</a:t>
                      </a:r>
                    </a:p>
                    <a:p>
                      <a:pPr marL="0" marR="0" lvl="0" indent="0">
                        <a:lnSpc>
                          <a:spcPct val="107000"/>
                        </a:lnSpc>
                        <a:spcBef>
                          <a:spcPts val="0"/>
                        </a:spcBef>
                        <a:spcAft>
                          <a:spcPts val="800"/>
                        </a:spcAft>
                        <a:buFont typeface="Calibri" panose="020F0502020204030204" pitchFamily="34" charset="0"/>
                        <a:buNone/>
                      </a:pPr>
                      <a:r>
                        <a:rPr lang="en-US" sz="1600" dirty="0">
                          <a:effectLst/>
                        </a:rPr>
                        <a:t>USD 497 Lawrence Public Schools</a:t>
                      </a:r>
                      <a:endParaRPr lang="en-US" sz="1600" dirty="0">
                        <a:effectLst/>
                        <a:latin typeface="Corbel" panose="020B0503020204020204" pitchFamily="34" charset="0"/>
                        <a:ea typeface="Calibri" panose="020F0502020204030204" pitchFamily="34" charset="0"/>
                        <a:cs typeface="Times New Roman" panose="02020603050405020304" pitchFamily="18" charset="0"/>
                      </a:endParaRPr>
                    </a:p>
                  </a:txBody>
                  <a:tcPr marL="65305" marR="65305" marT="0" marB="0"/>
                </a:tc>
                <a:extLst>
                  <a:ext uri="{0D108BD9-81ED-4DB2-BD59-A6C34878D82A}">
                    <a16:rowId xmlns:a16="http://schemas.microsoft.com/office/drawing/2014/main" val="864742560"/>
                  </a:ext>
                </a:extLst>
              </a:tr>
            </a:tbl>
          </a:graphicData>
        </a:graphic>
      </p:graphicFrame>
    </p:spTree>
    <p:extLst>
      <p:ext uri="{BB962C8B-B14F-4D97-AF65-F5344CB8AC3E}">
        <p14:creationId xmlns:p14="http://schemas.microsoft.com/office/powerpoint/2010/main" val="313377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47BE-CC3D-4394-A23A-5159F5875C38}"/>
              </a:ext>
            </a:extLst>
          </p:cNvPr>
          <p:cNvSpPr>
            <a:spLocks noGrp="1"/>
          </p:cNvSpPr>
          <p:nvPr>
            <p:ph type="title"/>
          </p:nvPr>
        </p:nvSpPr>
        <p:spPr/>
        <p:txBody>
          <a:bodyPr/>
          <a:lstStyle/>
          <a:p>
            <a:r>
              <a:rPr lang="en-US" dirty="0" err="1"/>
              <a:t>LiveWell</a:t>
            </a:r>
            <a:r>
              <a:rPr lang="en-US" dirty="0"/>
              <a:t> Work Groups</a:t>
            </a:r>
          </a:p>
        </p:txBody>
      </p:sp>
      <p:sp>
        <p:nvSpPr>
          <p:cNvPr id="3" name="Content Placeholder 2">
            <a:extLst>
              <a:ext uri="{FF2B5EF4-FFF2-40B4-BE49-F238E27FC236}">
                <a16:creationId xmlns:a16="http://schemas.microsoft.com/office/drawing/2014/main" id="{50DFC166-7AB8-4CD1-AD84-7C367AA1AE66}"/>
              </a:ext>
            </a:extLst>
          </p:cNvPr>
          <p:cNvSpPr>
            <a:spLocks noGrp="1"/>
          </p:cNvSpPr>
          <p:nvPr>
            <p:ph sz="quarter" idx="1"/>
          </p:nvPr>
        </p:nvSpPr>
        <p:spPr>
          <a:xfrm>
            <a:off x="612648" y="1905000"/>
            <a:ext cx="8153400" cy="4191000"/>
          </a:xfrm>
        </p:spPr>
        <p:txBody>
          <a:bodyPr/>
          <a:lstStyle/>
          <a:p>
            <a:r>
              <a:rPr lang="en-US" dirty="0"/>
              <a:t>Healthy Built Environment</a:t>
            </a:r>
          </a:p>
          <a:p>
            <a:r>
              <a:rPr lang="en-US" dirty="0"/>
              <a:t>Healthy Food for All</a:t>
            </a:r>
          </a:p>
          <a:p>
            <a:r>
              <a:rPr lang="en-US" dirty="0"/>
              <a:t>Healthy Kids</a:t>
            </a:r>
          </a:p>
          <a:p>
            <a:r>
              <a:rPr lang="en-US" dirty="0" err="1"/>
              <a:t>WorkWell</a:t>
            </a:r>
            <a:r>
              <a:rPr lang="en-US" dirty="0"/>
              <a:t> Douglas County</a:t>
            </a:r>
          </a:p>
          <a:p>
            <a:r>
              <a:rPr lang="en-US" dirty="0"/>
              <a:t>Tobacco-Free Living</a:t>
            </a:r>
          </a:p>
          <a:p>
            <a:r>
              <a:rPr lang="en-US" dirty="0"/>
              <a:t>Sexual Violence Prevention</a:t>
            </a:r>
          </a:p>
        </p:txBody>
      </p:sp>
    </p:spTree>
    <p:extLst>
      <p:ext uri="{BB962C8B-B14F-4D97-AF65-F5344CB8AC3E}">
        <p14:creationId xmlns:p14="http://schemas.microsoft.com/office/powerpoint/2010/main" val="101994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8CC-51DC-4075-B8D5-3A6B3C44DE85}"/>
              </a:ext>
            </a:extLst>
          </p:cNvPr>
          <p:cNvSpPr>
            <a:spLocks noGrp="1"/>
          </p:cNvSpPr>
          <p:nvPr>
            <p:ph type="title"/>
          </p:nvPr>
        </p:nvSpPr>
        <p:spPr/>
        <p:txBody>
          <a:bodyPr/>
          <a:lstStyle/>
          <a:p>
            <a:r>
              <a:rPr lang="en-US" dirty="0"/>
              <a:t>Reducing Food Insecurity</a:t>
            </a:r>
          </a:p>
        </p:txBody>
      </p:sp>
      <p:pic>
        <p:nvPicPr>
          <p:cNvPr id="5" name="Picture 4">
            <a:extLst>
              <a:ext uri="{FF2B5EF4-FFF2-40B4-BE49-F238E27FC236}">
                <a16:creationId xmlns:a16="http://schemas.microsoft.com/office/drawing/2014/main" id="{2D384B86-BE3F-4E34-89B7-48638A7576A2}"/>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53000" y="3352800"/>
            <a:ext cx="3432048" cy="2676998"/>
          </a:xfrm>
          <a:prstGeom prst="rect">
            <a:avLst/>
          </a:prstGeom>
        </p:spPr>
      </p:pic>
      <p:pic>
        <p:nvPicPr>
          <p:cNvPr id="6" name="Picture 5" descr="Image result for poor child eating healthy food">
            <a:extLst>
              <a:ext uri="{FF2B5EF4-FFF2-40B4-BE49-F238E27FC236}">
                <a16:creationId xmlns:a16="http://schemas.microsoft.com/office/drawing/2014/main" id="{BE0B10EE-EFB5-4CF0-94C4-6653CC3F1F42}"/>
              </a:ext>
            </a:extLst>
          </p:cNvPr>
          <p:cNvPicPr/>
          <p:nvPr/>
        </p:nvPicPr>
        <p:blipFill rotWithShape="1">
          <a:blip r:embed="rId4">
            <a:extLst>
              <a:ext uri="{28A0092B-C50C-407E-A947-70E740481C1C}">
                <a14:useLocalDpi xmlns:a14="http://schemas.microsoft.com/office/drawing/2010/main" val="0"/>
              </a:ext>
            </a:extLst>
          </a:blip>
          <a:srcRect t="2352" b="167"/>
          <a:stretch/>
        </p:blipFill>
        <p:spPr bwMode="auto">
          <a:xfrm>
            <a:off x="0" y="3960784"/>
            <a:ext cx="4873943" cy="2862580"/>
          </a:xfrm>
          <a:prstGeom prst="rect">
            <a:avLst/>
          </a:prstGeom>
          <a:noFill/>
          <a:ln>
            <a:noFill/>
          </a:ln>
          <a:extLst>
            <a:ext uri="{53640926-AAD7-44D8-BBD7-CCE9431645EC}">
              <a14:shadowObscured xmlns:a14="http://schemas.microsoft.com/office/drawing/2010/main"/>
            </a:ext>
          </a:extLst>
        </p:spPr>
      </p:pic>
      <p:pic>
        <p:nvPicPr>
          <p:cNvPr id="7" name="Picture 6" descr="Image result for healthy food">
            <a:extLst>
              <a:ext uri="{FF2B5EF4-FFF2-40B4-BE49-F238E27FC236}">
                <a16:creationId xmlns:a16="http://schemas.microsoft.com/office/drawing/2014/main" id="{636025C7-89D5-45AF-8604-3250E5EAFE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664665"/>
            <a:ext cx="5791200" cy="2186940"/>
          </a:xfrm>
          <a:prstGeom prst="rect">
            <a:avLst/>
          </a:prstGeom>
          <a:noFill/>
          <a:ln>
            <a:noFill/>
          </a:ln>
        </p:spPr>
      </p:pic>
      <p:pic>
        <p:nvPicPr>
          <p:cNvPr id="8" name="Picture 7" descr="Image result for healthy food">
            <a:extLst>
              <a:ext uri="{FF2B5EF4-FFF2-40B4-BE49-F238E27FC236}">
                <a16:creationId xmlns:a16="http://schemas.microsoft.com/office/drawing/2014/main" id="{1601A28B-C362-45D7-8EBB-CBBD2630C150}"/>
              </a:ext>
            </a:extLst>
          </p:cNvPr>
          <p:cNvPicPr/>
          <p:nvPr/>
        </p:nvPicPr>
        <p:blipFill rotWithShape="1">
          <a:blip r:embed="rId6" cstate="print">
            <a:extLst>
              <a:ext uri="{28A0092B-C50C-407E-A947-70E740481C1C}">
                <a14:useLocalDpi xmlns:a14="http://schemas.microsoft.com/office/drawing/2010/main" val="0"/>
              </a:ext>
            </a:extLst>
          </a:blip>
          <a:srcRect t="22731"/>
          <a:stretch/>
        </p:blipFill>
        <p:spPr bwMode="auto">
          <a:xfrm>
            <a:off x="6019800" y="1664665"/>
            <a:ext cx="2929890" cy="2186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4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7B3AF1-E5F5-435B-AF99-77DDC8D90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516" y="1676401"/>
            <a:ext cx="3966484" cy="2644322"/>
          </a:xfrm>
          <a:prstGeom prst="rect">
            <a:avLst/>
          </a:prstGeom>
        </p:spPr>
      </p:pic>
      <p:sp>
        <p:nvSpPr>
          <p:cNvPr id="2" name="Title 1">
            <a:extLst>
              <a:ext uri="{FF2B5EF4-FFF2-40B4-BE49-F238E27FC236}">
                <a16:creationId xmlns:a16="http://schemas.microsoft.com/office/drawing/2014/main" id="{05406943-1BB1-4551-A333-461E0A3C2BC0}"/>
              </a:ext>
            </a:extLst>
          </p:cNvPr>
          <p:cNvSpPr>
            <a:spLocks noGrp="1"/>
          </p:cNvSpPr>
          <p:nvPr>
            <p:ph type="title"/>
          </p:nvPr>
        </p:nvSpPr>
        <p:spPr/>
        <p:txBody>
          <a:bodyPr/>
          <a:lstStyle/>
          <a:p>
            <a:r>
              <a:rPr lang="en-US" dirty="0"/>
              <a:t>Healthy Built Environment</a:t>
            </a:r>
          </a:p>
        </p:txBody>
      </p:sp>
      <p:pic>
        <p:nvPicPr>
          <p:cNvPr id="4" name="Picture 3">
            <a:extLst>
              <a:ext uri="{FF2B5EF4-FFF2-40B4-BE49-F238E27FC236}">
                <a16:creationId xmlns:a16="http://schemas.microsoft.com/office/drawing/2014/main" id="{FCFA1F46-F027-4BF4-8CE7-08DF612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6400"/>
            <a:ext cx="3617805" cy="2438400"/>
          </a:xfrm>
          <a:prstGeom prst="rect">
            <a:avLst/>
          </a:prstGeom>
        </p:spPr>
      </p:pic>
      <p:pic>
        <p:nvPicPr>
          <p:cNvPr id="5" name="Picture 4">
            <a:extLst>
              <a:ext uri="{FF2B5EF4-FFF2-40B4-BE49-F238E27FC236}">
                <a16:creationId xmlns:a16="http://schemas.microsoft.com/office/drawing/2014/main" id="{73C6711D-40E5-4915-9715-C6F8A2711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844" y="4023972"/>
            <a:ext cx="3842312" cy="2561542"/>
          </a:xfrm>
          <a:prstGeom prst="rect">
            <a:avLst/>
          </a:prstGeom>
        </p:spPr>
      </p:pic>
      <p:pic>
        <p:nvPicPr>
          <p:cNvPr id="3074" name="Picture 2" descr="Image result for feet walking on sidewalk">
            <a:extLst>
              <a:ext uri="{FF2B5EF4-FFF2-40B4-BE49-F238E27FC236}">
                <a16:creationId xmlns:a16="http://schemas.microsoft.com/office/drawing/2014/main" id="{3E92A5C3-C69E-4D43-A05B-83BF9F1DF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81600"/>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4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1107-2EF4-4122-A548-01BDC58EA718}"/>
              </a:ext>
            </a:extLst>
          </p:cNvPr>
          <p:cNvSpPr>
            <a:spLocks noGrp="1"/>
          </p:cNvSpPr>
          <p:nvPr>
            <p:ph type="title"/>
          </p:nvPr>
        </p:nvSpPr>
        <p:spPr/>
        <p:txBody>
          <a:bodyPr/>
          <a:lstStyle/>
          <a:p>
            <a:r>
              <a:rPr lang="en-US" dirty="0"/>
              <a:t>LiveWell expansion</a:t>
            </a:r>
          </a:p>
        </p:txBody>
      </p:sp>
      <p:pic>
        <p:nvPicPr>
          <p:cNvPr id="4098" name="Picture 2" descr="Image result for tobacco 21">
            <a:extLst>
              <a:ext uri="{FF2B5EF4-FFF2-40B4-BE49-F238E27FC236}">
                <a16:creationId xmlns:a16="http://schemas.microsoft.com/office/drawing/2014/main" id="{5D51EB11-8EFA-450B-9604-93622575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5162"/>
            <a:ext cx="3343883"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E9B919-5C27-4C52-BB0F-89E6EADFD6C2}"/>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87824" y="3124200"/>
            <a:ext cx="3607485" cy="1447800"/>
          </a:xfrm>
          <a:prstGeom prst="rect">
            <a:avLst/>
          </a:prstGeom>
        </p:spPr>
      </p:pic>
    </p:spTree>
    <p:extLst>
      <p:ext uri="{BB962C8B-B14F-4D97-AF65-F5344CB8AC3E}">
        <p14:creationId xmlns:p14="http://schemas.microsoft.com/office/powerpoint/2010/main" val="304013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a:t>
            </a:r>
          </a:p>
        </p:txBody>
      </p:sp>
      <p:sp>
        <p:nvSpPr>
          <p:cNvPr id="3" name="Content Placeholder 2"/>
          <p:cNvSpPr>
            <a:spLocks noGrp="1"/>
          </p:cNvSpPr>
          <p:nvPr>
            <p:ph idx="1"/>
          </p:nvPr>
        </p:nvSpPr>
        <p:spPr>
          <a:xfrm>
            <a:off x="304800" y="3581400"/>
            <a:ext cx="8153400" cy="4343400"/>
          </a:xfrm>
        </p:spPr>
        <p:txBody>
          <a:bodyPr/>
          <a:lstStyle/>
          <a:p>
            <a:pPr marL="0" indent="0">
              <a:buNone/>
            </a:pPr>
            <a:r>
              <a:rPr lang="en-US" dirty="0"/>
              <a:t>The support of key community partners is critical for ensuring sustainability into the future. </a:t>
            </a:r>
          </a:p>
        </p:txBody>
      </p:sp>
      <p:pic>
        <p:nvPicPr>
          <p:cNvPr id="5122" name="Picture 2" descr="Image result for horizon">
            <a:extLst>
              <a:ext uri="{FF2B5EF4-FFF2-40B4-BE49-F238E27FC236}">
                <a16:creationId xmlns:a16="http://schemas.microsoft.com/office/drawing/2014/main" id="{322C03C3-E150-4E9F-BCB3-B840BCA1F0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211" t="31585" r="1211" b="-7389"/>
          <a:stretch/>
        </p:blipFill>
        <p:spPr bwMode="auto">
          <a:xfrm>
            <a:off x="-160953" y="0"/>
            <a:ext cx="934457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808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43D67456F95C40BFCE2727759CB06A" ma:contentTypeVersion="1" ma:contentTypeDescription="Create a new document." ma:contentTypeScope="" ma:versionID="a71a6194476ddaec9ab6ff67e1f7d985">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3CBCA2-645D-4173-A8BB-5B44466F51A5}"/>
</file>

<file path=customXml/itemProps2.xml><?xml version="1.0" encoding="utf-8"?>
<ds:datastoreItem xmlns:ds="http://schemas.openxmlformats.org/officeDocument/2006/customXml" ds:itemID="{66E80E36-1FFC-479F-B3CC-7D92CFE5AD08}"/>
</file>

<file path=customXml/itemProps3.xml><?xml version="1.0" encoding="utf-8"?>
<ds:datastoreItem xmlns:ds="http://schemas.openxmlformats.org/officeDocument/2006/customXml" ds:itemID="{820F477F-CFBF-48B2-AA90-44BCAC0250A7}"/>
</file>

<file path=docProps/app.xml><?xml version="1.0" encoding="utf-8"?>
<Properties xmlns="http://schemas.openxmlformats.org/officeDocument/2006/extended-properties" xmlns:vt="http://schemas.openxmlformats.org/officeDocument/2006/docPropsVTypes">
  <Template/>
  <TotalTime>4661</TotalTime>
  <Words>853</Words>
  <Application>Microsoft Office PowerPoint</Application>
  <PresentationFormat>On-screen Show (4:3)</PresentationFormat>
  <Paragraphs>86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Corbel</vt:lpstr>
      <vt:lpstr>Frutiger 45 Light</vt:lpstr>
      <vt:lpstr>Frutiger 55 Roman</vt:lpstr>
      <vt:lpstr>Tw Cen MT</vt:lpstr>
      <vt:lpstr>Wingdings</vt:lpstr>
      <vt:lpstr>Wingdings 2</vt:lpstr>
      <vt:lpstr>Median</vt:lpstr>
      <vt:lpstr>PowerPoint Presentation</vt:lpstr>
      <vt:lpstr>LiveWell Vision and Mission</vt:lpstr>
      <vt:lpstr>Community health improvement plan</vt:lpstr>
      <vt:lpstr>Partners helping shape our future</vt:lpstr>
      <vt:lpstr>LiveWell Work Groups</vt:lpstr>
      <vt:lpstr>Reducing Food Insecurity</vt:lpstr>
      <vt:lpstr>Healthy Built Environment</vt:lpstr>
      <vt:lpstr>LiveWell expansion</vt:lpstr>
      <vt:lpstr>What’s Ahead</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Holt, Christina M.</cp:lastModifiedBy>
  <cp:revision>342</cp:revision>
  <cp:lastPrinted>2018-11-13T19:08:22Z</cp:lastPrinted>
  <dcterms:created xsi:type="dcterms:W3CDTF">2011-04-14T18:42:20Z</dcterms:created>
  <dcterms:modified xsi:type="dcterms:W3CDTF">2019-06-20T18:20:12Z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0x010100CE43D67456F95C40BFCE2727759CB06A</vt:lpwstr>
  </property>
</Properties>
</file>